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334" r:id="rId3"/>
    <p:sldId id="412" r:id="rId4"/>
    <p:sldId id="413" r:id="rId5"/>
    <p:sldId id="408" r:id="rId6"/>
    <p:sldId id="409" r:id="rId7"/>
    <p:sldId id="410" r:id="rId8"/>
    <p:sldId id="411" r:id="rId9"/>
    <p:sldId id="259"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585D51-1986-B845-84FE-9BE1FD797C70}">
          <p14:sldIdLst>
            <p14:sldId id="256"/>
            <p14:sldId id="334"/>
            <p14:sldId id="412"/>
            <p14:sldId id="413"/>
            <p14:sldId id="408"/>
            <p14:sldId id="409"/>
            <p14:sldId id="410"/>
            <p14:sldId id="411"/>
          </p14:sldIdLst>
        </p14:section>
        <p14:section name="Reference" id="{0337DAA9-2EE5-2445-8EF7-F589FEBF0218}">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7"/>
    <p:restoredTop sz="76929"/>
  </p:normalViewPr>
  <p:slideViewPr>
    <p:cSldViewPr snapToGrid="0">
      <p:cViewPr varScale="1">
        <p:scale>
          <a:sx n="82" d="100"/>
          <a:sy n="82" d="100"/>
        </p:scale>
        <p:origin x="1368" y="168"/>
      </p:cViewPr>
      <p:guideLst>
        <p:guide orient="horz" pos="2183"/>
        <p:guide pos="3840"/>
      </p:guideLst>
    </p:cSldViewPr>
  </p:slideViewPr>
  <p:outlineViewPr>
    <p:cViewPr>
      <p:scale>
        <a:sx n="33" d="100"/>
        <a:sy n="33" d="100"/>
      </p:scale>
      <p:origin x="0" y="0"/>
    </p:cViewPr>
  </p:outlin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beljs.io/repl/#?presets=react&amp;code_lz=MYewdgzgLgBApgGzgWzmWBeGAeAFgRgD4AJRBEAGhgHcQAnBAEwEJsB6AwgbgChRJY_KAEMAlmDh0YWRiGABXVOgB0AczhQAokiVQAQgE8AkowAUAcjogQUcwEpeAJTjDgUACIB5ALLK6aRklTRBQ0KCohMQk6Bx4g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r>
              <a:rPr lang="en-US" dirty="0"/>
              <a:t>Reference:</a:t>
            </a:r>
          </a:p>
          <a:p>
            <a:r>
              <a:rPr lang="en-US" dirty="0"/>
              <a:t>https://</a:t>
            </a:r>
            <a:r>
              <a:rPr lang="en-US" dirty="0" err="1"/>
              <a:t>reactjs.org</a:t>
            </a:r>
            <a:r>
              <a:rPr lang="en-US" dirty="0"/>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components implement a render() method that takes input data and returns what to display. This example uses an XML-like syntax called JSX. Input data that is passed into the component can be accessed by render() via </a:t>
            </a:r>
            <a:r>
              <a:rPr lang="en-US" sz="1200" b="0" i="0" u="none" strike="noStrike" cap="none" dirty="0" err="1">
                <a:solidFill>
                  <a:schemeClr val="dk1"/>
                </a:solidFill>
                <a:effectLst/>
                <a:latin typeface="Calibri"/>
                <a:ea typeface="Calibri"/>
                <a:cs typeface="Calibri"/>
                <a:sym typeface="Calibri"/>
              </a:rPr>
              <a:t>this.props</a:t>
            </a:r>
            <a:r>
              <a:rPr lang="en-US" sz="1200" b="0" i="0" u="none" strike="noStrike" cap="none" dirty="0">
                <a:solidFill>
                  <a:schemeClr val="dk1"/>
                </a:solidFill>
                <a:effectLst/>
                <a:latin typeface="Calibri"/>
                <a:ea typeface="Calibri"/>
                <a:cs typeface="Calibri"/>
                <a:sym typeface="Calibri"/>
              </a:rPr>
              <a:t>.</a:t>
            </a:r>
          </a:p>
          <a:p>
            <a:pPr>
              <a:buFont typeface="Arial" panose="020B0604020202020204" pitchFamily="34" charset="0"/>
              <a:buChar char="•"/>
            </a:pPr>
            <a:r>
              <a:rPr lang="en-US" sz="1200" b="1" i="0" u="none" strike="noStrike" cap="none" dirty="0">
                <a:solidFill>
                  <a:schemeClr val="dk1"/>
                </a:solidFill>
                <a:effectLst/>
                <a:latin typeface="Calibri"/>
                <a:ea typeface="Calibri"/>
                <a:cs typeface="Calibri"/>
                <a:sym typeface="Calibri"/>
              </a:rPr>
              <a:t>JSX is optional and not required to use React.</a:t>
            </a:r>
            <a:r>
              <a:rPr lang="en-US" sz="1200" b="0" i="0" u="none" strike="noStrike" cap="none" dirty="0">
                <a:solidFill>
                  <a:schemeClr val="dk1"/>
                </a:solidFill>
                <a:effectLst/>
                <a:latin typeface="Calibri"/>
                <a:ea typeface="Calibri"/>
                <a:cs typeface="Calibri"/>
                <a:sym typeface="Calibri"/>
              </a:rPr>
              <a:t> Try the </a:t>
            </a:r>
            <a:r>
              <a:rPr lang="en-US" sz="1200" b="0" i="0" u="none" strike="noStrike" cap="none" dirty="0">
                <a:solidFill>
                  <a:schemeClr val="dk1"/>
                </a:solidFill>
                <a:effectLst/>
                <a:latin typeface="Calibri"/>
                <a:ea typeface="Calibri"/>
                <a:cs typeface="Calibri"/>
                <a:sym typeface="Calibri"/>
                <a:hlinkClick r:id="rId3"/>
              </a:rPr>
              <a:t>Babel REPL</a:t>
            </a:r>
            <a:r>
              <a:rPr lang="en-US" sz="1200" b="0" i="0" u="none" strike="noStrike" cap="none" dirty="0">
                <a:solidFill>
                  <a:schemeClr val="dk1"/>
                </a:solidFill>
                <a:effectLst/>
                <a:latin typeface="Calibri"/>
                <a:ea typeface="Calibri"/>
                <a:cs typeface="Calibri"/>
                <a:sym typeface="Calibri"/>
              </a:rPr>
              <a:t> to see the raw JavaScript code produced by the JSX compilation step.</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16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addition to taking input data (accessed via </a:t>
            </a:r>
            <a:r>
              <a:rPr lang="en-US" dirty="0" err="1"/>
              <a:t>this.props</a:t>
            </a:r>
            <a:r>
              <a:rPr lang="en-US" sz="1200" b="0" i="0" u="none" strike="noStrike" cap="none" dirty="0">
                <a:solidFill>
                  <a:schemeClr val="dk1"/>
                </a:solidFill>
                <a:effectLst/>
                <a:latin typeface="Calibri"/>
                <a:ea typeface="Calibri"/>
                <a:cs typeface="Calibri"/>
                <a:sym typeface="Calibri"/>
              </a:rPr>
              <a:t>), a component can maintain internal state data (accessed via </a:t>
            </a:r>
            <a:r>
              <a:rPr lang="en-US" dirty="0" err="1"/>
              <a:t>this.state</a:t>
            </a:r>
            <a:r>
              <a:rPr lang="en-US" sz="1200" b="0" i="0" u="none" strike="noStrike" cap="none" dirty="0">
                <a:solidFill>
                  <a:schemeClr val="dk1"/>
                </a:solidFill>
                <a:effectLst/>
                <a:latin typeface="Calibri"/>
                <a:ea typeface="Calibri"/>
                <a:cs typeface="Calibri"/>
                <a:sym typeface="Calibri"/>
              </a:rPr>
              <a:t>). When a component’s state data changes, the rendered markup will be updated by re-invoking </a:t>
            </a:r>
            <a:r>
              <a:rPr lang="en-US" dirty="0"/>
              <a:t>render()</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14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Using </a:t>
            </a:r>
            <a:r>
              <a:rPr lang="en-US" dirty="0"/>
              <a:t>props</a:t>
            </a:r>
            <a:r>
              <a:rPr lang="en-US" sz="1200" b="0" i="0" u="none" strike="noStrike" cap="none" dirty="0">
                <a:solidFill>
                  <a:schemeClr val="dk1"/>
                </a:solidFill>
                <a:effectLst/>
                <a:latin typeface="Calibri"/>
                <a:ea typeface="Calibri"/>
                <a:cs typeface="Calibri"/>
                <a:sym typeface="Calibri"/>
              </a:rPr>
              <a:t> and </a:t>
            </a:r>
            <a:r>
              <a:rPr lang="en-US" dirty="0"/>
              <a:t>state</a:t>
            </a:r>
            <a:r>
              <a:rPr lang="en-US" sz="1200" b="0" i="0" u="none" strike="noStrike" cap="none" dirty="0">
                <a:solidFill>
                  <a:schemeClr val="dk1"/>
                </a:solidFill>
                <a:effectLst/>
                <a:latin typeface="Calibri"/>
                <a:ea typeface="Calibri"/>
                <a:cs typeface="Calibri"/>
                <a:sym typeface="Calibri"/>
              </a:rPr>
              <a:t>, we can put together a small </a:t>
            </a:r>
            <a:r>
              <a:rPr lang="en-US" sz="1200" b="0" i="0" u="none" strike="noStrike" cap="none" dirty="0" err="1">
                <a:solidFill>
                  <a:schemeClr val="dk1"/>
                </a:solidFill>
                <a:effectLst/>
                <a:latin typeface="Calibri"/>
                <a:ea typeface="Calibri"/>
                <a:cs typeface="Calibri"/>
                <a:sym typeface="Calibri"/>
              </a:rPr>
              <a:t>Todo</a:t>
            </a:r>
            <a:r>
              <a:rPr lang="en-US" sz="1200" b="0" i="0" u="none" strike="noStrike" cap="none" dirty="0">
                <a:solidFill>
                  <a:schemeClr val="dk1"/>
                </a:solidFill>
                <a:effectLst/>
                <a:latin typeface="Calibri"/>
                <a:ea typeface="Calibri"/>
                <a:cs typeface="Calibri"/>
                <a:sym typeface="Calibri"/>
              </a:rPr>
              <a:t> application. This example uses </a:t>
            </a:r>
            <a:r>
              <a:rPr lang="en-US" dirty="0"/>
              <a:t>state</a:t>
            </a:r>
            <a:r>
              <a:rPr lang="en-US" sz="1200" b="0" i="0" u="none" strike="noStrike" cap="none" dirty="0">
                <a:solidFill>
                  <a:schemeClr val="dk1"/>
                </a:solidFill>
                <a:effectLst/>
                <a:latin typeface="Calibri"/>
                <a:ea typeface="Calibri"/>
                <a:cs typeface="Calibri"/>
                <a:sym typeface="Calibri"/>
              </a:rPr>
              <a:t> to track the current list of items as well as the text that the user has entered. Although event handlers appear to be rendered inline, they will be collected and implemented using event delegation.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35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React allows you to interface with other libraries and frameworks. This example uses </a:t>
            </a:r>
            <a:r>
              <a:rPr lang="en-US" sz="1200" b="1" i="0" u="none" strike="noStrike" cap="none" dirty="0">
                <a:solidFill>
                  <a:schemeClr val="dk1"/>
                </a:solidFill>
                <a:effectLst/>
                <a:latin typeface="Calibri"/>
                <a:ea typeface="Calibri"/>
                <a:cs typeface="Calibri"/>
                <a:sym typeface="Calibri"/>
              </a:rPr>
              <a:t>remarkable</a:t>
            </a:r>
            <a:r>
              <a:rPr lang="en-US" sz="1200" b="0" i="0" u="none" strike="noStrike" cap="none" dirty="0">
                <a:solidFill>
                  <a:schemeClr val="dk1"/>
                </a:solidFill>
                <a:effectLst/>
                <a:latin typeface="Calibri"/>
                <a:ea typeface="Calibri"/>
                <a:cs typeface="Calibri"/>
                <a:sym typeface="Calibri"/>
              </a:rPr>
              <a:t>, an external Markdown library, to convert the </a:t>
            </a:r>
            <a:r>
              <a:rPr lang="en-US" dirty="0"/>
              <a:t>&lt;</a:t>
            </a:r>
            <a:r>
              <a:rPr lang="en-US" dirty="0" err="1"/>
              <a:t>textarea</a:t>
            </a:r>
            <a:r>
              <a:rPr lang="en-US" dirty="0"/>
              <a:t>&gt;</a:t>
            </a:r>
            <a:r>
              <a:rPr lang="en-US" sz="1200" b="0" i="0" u="none" strike="noStrike" cap="none" dirty="0">
                <a:solidFill>
                  <a:schemeClr val="dk1"/>
                </a:solidFill>
                <a:effectLst/>
                <a:latin typeface="Calibri"/>
                <a:ea typeface="Calibri"/>
                <a:cs typeface="Calibri"/>
                <a:sym typeface="Calibri"/>
              </a:rPr>
              <a:t>’s value in real time.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905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reactnative.de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react-redux.js.org/introduction/quick-start" TargetMode="External"/><Relationship Id="rId4" Type="http://schemas.openxmlformats.org/officeDocument/2006/relationships/hyperlink" Target="https://redux.js.org/introduction/getting-start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2E75B5"/>
              </a:buClr>
              <a:buSzPts val="6000"/>
              <a:buFont typeface="Calibri"/>
              <a:buNone/>
            </a:pPr>
            <a:r>
              <a:rPr lang="vi-VN" altLang="ja-JP" dirty="0">
                <a:solidFill>
                  <a:schemeClr val="accent6"/>
                </a:solidFill>
              </a:rPr>
              <a:t>React </a:t>
            </a:r>
            <a:r>
              <a:rPr lang="vi-VN" altLang="ja-JP" dirty="0"/>
              <a:t>JS</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Main concepts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Advanced guides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Hooks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React Redux</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Introduction</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What is React?</a:t>
            </a:r>
          </a:p>
          <a:p>
            <a:r>
              <a:rPr lang="en-VN" dirty="0"/>
              <a:t>- Higlight features</a:t>
            </a:r>
          </a:p>
          <a:p>
            <a:r>
              <a:rPr lang="en-VN" dirty="0"/>
              <a:t>- Examples</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162FEC-9E16-0442-9D77-E046C059A9FC}"/>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sp>
        <p:nvSpPr>
          <p:cNvPr id="5" name="TextBox 4">
            <a:extLst>
              <a:ext uri="{FF2B5EF4-FFF2-40B4-BE49-F238E27FC236}">
                <a16:creationId xmlns:a16="http://schemas.microsoft.com/office/drawing/2014/main" id="{8603D5D8-5FB0-FE4E-90A3-F59A51B8EEFF}"/>
              </a:ext>
            </a:extLst>
          </p:cNvPr>
          <p:cNvSpPr txBox="1"/>
          <p:nvPr/>
        </p:nvSpPr>
        <p:spPr>
          <a:xfrm>
            <a:off x="3975314" y="2505670"/>
            <a:ext cx="3704095" cy="923330"/>
          </a:xfrm>
          <a:prstGeom prst="rect">
            <a:avLst/>
          </a:prstGeom>
          <a:noFill/>
        </p:spPr>
        <p:txBody>
          <a:bodyPr wrap="square" rtlCol="0">
            <a:spAutoFit/>
          </a:bodyPr>
          <a:lstStyle/>
          <a:p>
            <a:pPr algn="ctr"/>
            <a:r>
              <a:rPr lang="en-US" sz="5400" b="1" dirty="0">
                <a:solidFill>
                  <a:srgbClr val="00B0F0"/>
                </a:solidFill>
              </a:rPr>
              <a:t>React</a:t>
            </a:r>
          </a:p>
        </p:txBody>
      </p:sp>
      <p:sp>
        <p:nvSpPr>
          <p:cNvPr id="6" name="TextBox 5">
            <a:extLst>
              <a:ext uri="{FF2B5EF4-FFF2-40B4-BE49-F238E27FC236}">
                <a16:creationId xmlns:a16="http://schemas.microsoft.com/office/drawing/2014/main" id="{79250AF3-AACF-7E40-8B6D-34F9A50E373E}"/>
              </a:ext>
            </a:extLst>
          </p:cNvPr>
          <p:cNvSpPr txBox="1"/>
          <p:nvPr/>
        </p:nvSpPr>
        <p:spPr>
          <a:xfrm>
            <a:off x="1286359" y="3750590"/>
            <a:ext cx="9082007" cy="584775"/>
          </a:xfrm>
          <a:prstGeom prst="rect">
            <a:avLst/>
          </a:prstGeom>
          <a:noFill/>
        </p:spPr>
        <p:txBody>
          <a:bodyPr wrap="square" rtlCol="0">
            <a:spAutoFit/>
          </a:bodyPr>
          <a:lstStyle/>
          <a:p>
            <a:pPr algn="ctr"/>
            <a:r>
              <a:rPr lang="en-US" sz="3200" dirty="0"/>
              <a:t>A JavaScript library for building user interfaces</a:t>
            </a:r>
            <a:endParaRPr lang="en-VN" sz="3200" dirty="0"/>
          </a:p>
        </p:txBody>
      </p:sp>
    </p:spTree>
    <p:extLst>
      <p:ext uri="{BB962C8B-B14F-4D97-AF65-F5344CB8AC3E}">
        <p14:creationId xmlns:p14="http://schemas.microsoft.com/office/powerpoint/2010/main" val="81641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2D8B74-E5B3-D64B-86DA-E9A65B504BD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grpSp>
        <p:nvGrpSpPr>
          <p:cNvPr id="11" name="Group 10">
            <a:extLst>
              <a:ext uri="{FF2B5EF4-FFF2-40B4-BE49-F238E27FC236}">
                <a16:creationId xmlns:a16="http://schemas.microsoft.com/office/drawing/2014/main" id="{CEC8C20A-FB5D-C146-A605-36E5D1419967}"/>
              </a:ext>
            </a:extLst>
          </p:cNvPr>
          <p:cNvGrpSpPr/>
          <p:nvPr/>
        </p:nvGrpSpPr>
        <p:grpSpPr>
          <a:xfrm>
            <a:off x="154983" y="2386739"/>
            <a:ext cx="3642101" cy="4092990"/>
            <a:chOff x="154983" y="2386739"/>
            <a:chExt cx="3642101" cy="4092990"/>
          </a:xfrm>
        </p:grpSpPr>
        <p:sp>
          <p:nvSpPr>
            <p:cNvPr id="3" name="TextBox 2">
              <a:extLst>
                <a:ext uri="{FF2B5EF4-FFF2-40B4-BE49-F238E27FC236}">
                  <a16:creationId xmlns:a16="http://schemas.microsoft.com/office/drawing/2014/main" id="{F7FA4BA6-37C5-0F49-9CF0-648875E69A10}"/>
                </a:ext>
              </a:extLst>
            </p:cNvPr>
            <p:cNvSpPr txBox="1"/>
            <p:nvPr/>
          </p:nvSpPr>
          <p:spPr>
            <a:xfrm>
              <a:off x="154983" y="2386739"/>
              <a:ext cx="3642101" cy="523220"/>
            </a:xfrm>
            <a:prstGeom prst="rect">
              <a:avLst/>
            </a:prstGeom>
            <a:noFill/>
          </p:spPr>
          <p:txBody>
            <a:bodyPr wrap="square" rtlCol="0">
              <a:spAutoFit/>
            </a:bodyPr>
            <a:lstStyle/>
            <a:p>
              <a:r>
                <a:rPr lang="en-US" sz="2800" dirty="0"/>
                <a:t>Declarative</a:t>
              </a:r>
            </a:p>
          </p:txBody>
        </p:sp>
        <p:sp>
          <p:nvSpPr>
            <p:cNvPr id="4" name="TextBox 3">
              <a:extLst>
                <a:ext uri="{FF2B5EF4-FFF2-40B4-BE49-F238E27FC236}">
                  <a16:creationId xmlns:a16="http://schemas.microsoft.com/office/drawing/2014/main" id="{1361C58C-7A15-314A-98BA-6DEB9C2F3C38}"/>
                </a:ext>
              </a:extLst>
            </p:cNvPr>
            <p:cNvSpPr txBox="1"/>
            <p:nvPr/>
          </p:nvSpPr>
          <p:spPr>
            <a:xfrm>
              <a:off x="154983" y="2847966"/>
              <a:ext cx="3642100" cy="3631763"/>
            </a:xfrm>
            <a:prstGeom prst="rect">
              <a:avLst/>
            </a:prstGeom>
            <a:noFill/>
          </p:spPr>
          <p:txBody>
            <a:bodyPr wrap="square" rtlCol="0">
              <a:spAutoFit/>
            </a:bodyPr>
            <a:lstStyle/>
            <a:p>
              <a:pPr indent="-342900">
                <a:spcBef>
                  <a:spcPts val="600"/>
                </a:spcBef>
                <a:spcAft>
                  <a:spcPts val="600"/>
                </a:spcAft>
                <a:buFont typeface="Arial" panose="020B0604020202020204" pitchFamily="34" charset="0"/>
                <a:buChar char="•"/>
              </a:pPr>
              <a:r>
                <a:rPr lang="en-US" sz="2000" dirty="0"/>
                <a:t>React makes it painless to create interactive UIs. Design simple views for each state in your application, and React will efficiently update and render just the right components when your data changes.</a:t>
              </a:r>
            </a:p>
            <a:p>
              <a:pPr indent="-342900">
                <a:spcBef>
                  <a:spcPts val="600"/>
                </a:spcBef>
                <a:spcAft>
                  <a:spcPts val="600"/>
                </a:spcAft>
                <a:buFont typeface="Arial" panose="020B0604020202020204" pitchFamily="34" charset="0"/>
                <a:buChar char="•"/>
              </a:pPr>
              <a:r>
                <a:rPr lang="en-US" sz="2000" dirty="0"/>
                <a:t>Declarative views make your code more predictable and easier to debug.</a:t>
              </a:r>
            </a:p>
          </p:txBody>
        </p:sp>
      </p:grpSp>
      <p:grpSp>
        <p:nvGrpSpPr>
          <p:cNvPr id="10" name="Group 9">
            <a:extLst>
              <a:ext uri="{FF2B5EF4-FFF2-40B4-BE49-F238E27FC236}">
                <a16:creationId xmlns:a16="http://schemas.microsoft.com/office/drawing/2014/main" id="{95D0CE04-37F6-2A4C-8C1B-CC96D2BCF311}"/>
              </a:ext>
            </a:extLst>
          </p:cNvPr>
          <p:cNvGrpSpPr/>
          <p:nvPr/>
        </p:nvGrpSpPr>
        <p:grpSpPr>
          <a:xfrm>
            <a:off x="4014060" y="2340245"/>
            <a:ext cx="3347635" cy="3554929"/>
            <a:chOff x="4014060" y="2340245"/>
            <a:chExt cx="3347635" cy="3554929"/>
          </a:xfrm>
        </p:grpSpPr>
        <p:sp>
          <p:nvSpPr>
            <p:cNvPr id="5" name="TextBox 4">
              <a:extLst>
                <a:ext uri="{FF2B5EF4-FFF2-40B4-BE49-F238E27FC236}">
                  <a16:creationId xmlns:a16="http://schemas.microsoft.com/office/drawing/2014/main" id="{B8F121CA-56B3-1640-91A6-FBF6E30E40DB}"/>
                </a:ext>
              </a:extLst>
            </p:cNvPr>
            <p:cNvSpPr txBox="1"/>
            <p:nvPr/>
          </p:nvSpPr>
          <p:spPr>
            <a:xfrm>
              <a:off x="4014060" y="2340245"/>
              <a:ext cx="3347635" cy="523220"/>
            </a:xfrm>
            <a:prstGeom prst="rect">
              <a:avLst/>
            </a:prstGeom>
            <a:noFill/>
          </p:spPr>
          <p:txBody>
            <a:bodyPr wrap="square" rtlCol="0">
              <a:spAutoFit/>
            </a:bodyPr>
            <a:lstStyle>
              <a:defPPr marR="0" lvl="0" algn="l" rtl="0">
                <a:lnSpc>
                  <a:spcPct val="100000"/>
                </a:lnSpc>
                <a:spcBef>
                  <a:spcPts val="0"/>
                </a:spcBef>
                <a:spcAft>
                  <a:spcPts val="0"/>
                </a:spcAft>
              </a:defPPr>
              <a:lvl1pPr>
                <a:defRPr sz="2800"/>
              </a:lvl1pPr>
            </a:lstStyle>
            <a:p>
              <a:r>
                <a:rPr lang="en-US" dirty="0"/>
                <a:t>Component-Based</a:t>
              </a:r>
            </a:p>
          </p:txBody>
        </p:sp>
        <p:sp>
          <p:nvSpPr>
            <p:cNvPr id="6" name="TextBox 5">
              <a:extLst>
                <a:ext uri="{FF2B5EF4-FFF2-40B4-BE49-F238E27FC236}">
                  <a16:creationId xmlns:a16="http://schemas.microsoft.com/office/drawing/2014/main" id="{FC93B141-1CE9-C047-AF66-83B615C14619}"/>
                </a:ext>
              </a:extLst>
            </p:cNvPr>
            <p:cNvSpPr txBox="1"/>
            <p:nvPr/>
          </p:nvSpPr>
          <p:spPr>
            <a:xfrm>
              <a:off x="4014060" y="2878964"/>
              <a:ext cx="3347634" cy="3016210"/>
            </a:xfrm>
            <a:prstGeom prst="rect">
              <a:avLst/>
            </a:prstGeom>
            <a:noFill/>
          </p:spPr>
          <p:txBody>
            <a:bodyPr wrap="square" rtlCol="0">
              <a:spAutoFit/>
            </a:bodyPr>
            <a:lstStyle>
              <a:defPPr marR="0" lvl="0" algn="l" rtl="0">
                <a:lnSpc>
                  <a:spcPct val="100000"/>
                </a:lnSpc>
                <a:spcBef>
                  <a:spcPts val="0"/>
                </a:spcBef>
                <a:spcAft>
                  <a:spcPts val="0"/>
                </a:spcAft>
              </a:defPPr>
              <a:lvl1pPr indent="-342900">
                <a:spcBef>
                  <a:spcPts val="600"/>
                </a:spcBef>
                <a:spcAft>
                  <a:spcPts val="600"/>
                </a:spcAft>
                <a:buFont typeface="Arial" panose="020B0604020202020204" pitchFamily="34" charset="0"/>
                <a:buChar char="•"/>
                <a:defRPr sz="2000"/>
              </a:lvl1pPr>
            </a:lstStyle>
            <a:p>
              <a:r>
                <a:rPr lang="en-US" dirty="0"/>
                <a:t>Build encapsulated components that manage their own state, then compose them to make complex UIs.</a:t>
              </a:r>
            </a:p>
            <a:p>
              <a:r>
                <a:rPr lang="en-US" dirty="0"/>
                <a:t>Since component logic is written in JavaScript instead of templates, you can easily pass rich data through you</a:t>
              </a:r>
            </a:p>
          </p:txBody>
        </p:sp>
      </p:grpSp>
      <p:grpSp>
        <p:nvGrpSpPr>
          <p:cNvPr id="9" name="Group 8">
            <a:extLst>
              <a:ext uri="{FF2B5EF4-FFF2-40B4-BE49-F238E27FC236}">
                <a16:creationId xmlns:a16="http://schemas.microsoft.com/office/drawing/2014/main" id="{9FBB55B5-DC59-EE41-8A9C-7D22EA16D03C}"/>
              </a:ext>
            </a:extLst>
          </p:cNvPr>
          <p:cNvGrpSpPr/>
          <p:nvPr/>
        </p:nvGrpSpPr>
        <p:grpSpPr>
          <a:xfrm>
            <a:off x="8053953" y="2324746"/>
            <a:ext cx="3755755" cy="3970317"/>
            <a:chOff x="8053953" y="2324746"/>
            <a:chExt cx="3755755" cy="3970317"/>
          </a:xfrm>
        </p:grpSpPr>
        <p:sp>
          <p:nvSpPr>
            <p:cNvPr id="7" name="TextBox 6">
              <a:extLst>
                <a:ext uri="{FF2B5EF4-FFF2-40B4-BE49-F238E27FC236}">
                  <a16:creationId xmlns:a16="http://schemas.microsoft.com/office/drawing/2014/main" id="{96669E09-2945-964D-BB72-B924C035FCD0}"/>
                </a:ext>
              </a:extLst>
            </p:cNvPr>
            <p:cNvSpPr txBox="1"/>
            <p:nvPr/>
          </p:nvSpPr>
          <p:spPr>
            <a:xfrm>
              <a:off x="8053953" y="2324746"/>
              <a:ext cx="3426416" cy="954107"/>
            </a:xfrm>
            <a:prstGeom prst="rect">
              <a:avLst/>
            </a:prstGeom>
            <a:noFill/>
          </p:spPr>
          <p:txBody>
            <a:bodyPr wrap="square" rtlCol="0">
              <a:spAutoFit/>
            </a:bodyPr>
            <a:lstStyle>
              <a:defPPr marR="0" lvl="0" algn="l" rtl="0">
                <a:lnSpc>
                  <a:spcPct val="100000"/>
                </a:lnSpc>
                <a:spcBef>
                  <a:spcPts val="0"/>
                </a:spcBef>
                <a:spcAft>
                  <a:spcPts val="0"/>
                </a:spcAft>
                <a:defRPr/>
              </a:defPPr>
              <a:lvl1pPr>
                <a:defRPr sz="2800"/>
              </a:lvl1pPr>
            </a:lstStyle>
            <a:p>
              <a:r>
                <a:rPr lang="en-US" dirty="0"/>
                <a:t>Learn Once, Write Anywhere</a:t>
              </a:r>
              <a:endParaRPr lang="en-VN" dirty="0"/>
            </a:p>
          </p:txBody>
        </p:sp>
        <p:sp>
          <p:nvSpPr>
            <p:cNvPr id="8" name="TextBox 7">
              <a:extLst>
                <a:ext uri="{FF2B5EF4-FFF2-40B4-BE49-F238E27FC236}">
                  <a16:creationId xmlns:a16="http://schemas.microsoft.com/office/drawing/2014/main" id="{FF93A8C1-72C5-4E42-B1A4-CD11D59C7A90}"/>
                </a:ext>
              </a:extLst>
            </p:cNvPr>
            <p:cNvSpPr txBox="1"/>
            <p:nvPr/>
          </p:nvSpPr>
          <p:spPr>
            <a:xfrm>
              <a:off x="8053953" y="3278853"/>
              <a:ext cx="3755755" cy="3016210"/>
            </a:xfrm>
            <a:prstGeom prst="rect">
              <a:avLst/>
            </a:prstGeom>
            <a:noFill/>
          </p:spPr>
          <p:txBody>
            <a:bodyPr wrap="square" rtlCol="0">
              <a:spAutoFit/>
            </a:bodyPr>
            <a:lstStyle>
              <a:defPPr marR="0" lvl="0" algn="l" rtl="0">
                <a:lnSpc>
                  <a:spcPct val="100000"/>
                </a:lnSpc>
                <a:spcBef>
                  <a:spcPts val="0"/>
                </a:spcBef>
                <a:spcAft>
                  <a:spcPts val="0"/>
                </a:spcAft>
                <a:defRPr/>
              </a:defPPr>
              <a:lvl1pPr indent="-342900">
                <a:spcBef>
                  <a:spcPts val="600"/>
                </a:spcBef>
                <a:spcAft>
                  <a:spcPts val="600"/>
                </a:spcAft>
                <a:buFont typeface="Arial" panose="020B0604020202020204" pitchFamily="34" charset="0"/>
                <a:buChar char="•"/>
                <a:defRPr sz="2000"/>
              </a:lvl1pPr>
            </a:lstStyle>
            <a:p>
              <a:r>
                <a:rPr lang="en-US" dirty="0"/>
                <a:t>We don’t make assumptions about the rest of your technology stack, so you can develop new features in React without rewriting existing code.</a:t>
              </a:r>
            </a:p>
            <a:p>
              <a:r>
                <a:rPr lang="en-US" dirty="0"/>
                <a:t>React can also render on the server using Node and power mobile apps using </a:t>
              </a:r>
              <a:r>
                <a:rPr lang="en-US" dirty="0">
                  <a:hlinkClick r:id="rId2"/>
                </a:rPr>
                <a:t>React Native</a:t>
              </a:r>
              <a:r>
                <a:rPr lang="en-US" dirty="0"/>
                <a:t>.</a:t>
              </a:r>
            </a:p>
          </p:txBody>
        </p:sp>
      </p:grpSp>
      <p:grpSp>
        <p:nvGrpSpPr>
          <p:cNvPr id="14" name="Group 13">
            <a:extLst>
              <a:ext uri="{FF2B5EF4-FFF2-40B4-BE49-F238E27FC236}">
                <a16:creationId xmlns:a16="http://schemas.microsoft.com/office/drawing/2014/main" id="{C992477C-1A23-6C44-8D3B-E94ACC22F31C}"/>
              </a:ext>
            </a:extLst>
          </p:cNvPr>
          <p:cNvGrpSpPr/>
          <p:nvPr/>
        </p:nvGrpSpPr>
        <p:grpSpPr>
          <a:xfrm>
            <a:off x="552896" y="885631"/>
            <a:ext cx="4359515" cy="1136062"/>
            <a:chOff x="552896" y="885631"/>
            <a:chExt cx="4359515" cy="1136062"/>
          </a:xfrm>
        </p:grpSpPr>
        <p:pic>
          <p:nvPicPr>
            <p:cNvPr id="12" name="Picture 11">
              <a:extLst>
                <a:ext uri="{FF2B5EF4-FFF2-40B4-BE49-F238E27FC236}">
                  <a16:creationId xmlns:a16="http://schemas.microsoft.com/office/drawing/2014/main" id="{4E8151FC-0C88-AF4D-8CF3-0D202E173D36}"/>
                </a:ext>
              </a:extLst>
            </p:cNvPr>
            <p:cNvPicPr>
              <a:picLocks noChangeAspect="1"/>
            </p:cNvPicPr>
            <p:nvPr/>
          </p:nvPicPr>
          <p:blipFill>
            <a:blip r:embed="rId3"/>
            <a:stretch>
              <a:fillRect/>
            </a:stretch>
          </p:blipFill>
          <p:spPr>
            <a:xfrm>
              <a:off x="552896" y="885631"/>
              <a:ext cx="1310841" cy="1136062"/>
            </a:xfrm>
            <a:prstGeom prst="rect">
              <a:avLst/>
            </a:prstGeom>
          </p:spPr>
        </p:pic>
        <p:sp>
          <p:nvSpPr>
            <p:cNvPr id="13" name="TextBox 12">
              <a:extLst>
                <a:ext uri="{FF2B5EF4-FFF2-40B4-BE49-F238E27FC236}">
                  <a16:creationId xmlns:a16="http://schemas.microsoft.com/office/drawing/2014/main" id="{E43E3437-442E-E147-9690-5DCAFAFBB511}"/>
                </a:ext>
              </a:extLst>
            </p:cNvPr>
            <p:cNvSpPr txBox="1"/>
            <p:nvPr/>
          </p:nvSpPr>
          <p:spPr>
            <a:xfrm>
              <a:off x="1208316" y="1098363"/>
              <a:ext cx="3704095" cy="923330"/>
            </a:xfrm>
            <a:prstGeom prst="rect">
              <a:avLst/>
            </a:prstGeom>
            <a:noFill/>
          </p:spPr>
          <p:txBody>
            <a:bodyPr wrap="square" rtlCol="0">
              <a:spAutoFit/>
            </a:bodyPr>
            <a:lstStyle/>
            <a:p>
              <a:pPr algn="ctr"/>
              <a:r>
                <a:rPr lang="en-US" sz="5400" b="1" dirty="0">
                  <a:solidFill>
                    <a:srgbClr val="00B0F0"/>
                  </a:solidFill>
                </a:rPr>
                <a:t>React</a:t>
              </a:r>
            </a:p>
          </p:txBody>
        </p:sp>
      </p:grpSp>
    </p:spTree>
    <p:extLst>
      <p:ext uri="{BB962C8B-B14F-4D97-AF65-F5344CB8AC3E}">
        <p14:creationId xmlns:p14="http://schemas.microsoft.com/office/powerpoint/2010/main" val="246436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9563-A0CC-2B4C-8375-2BE54E4A681B}"/>
              </a:ext>
            </a:extLst>
          </p:cNvPr>
          <p:cNvSpPr>
            <a:spLocks noGrp="1"/>
          </p:cNvSpPr>
          <p:nvPr>
            <p:ph type="title"/>
          </p:nvPr>
        </p:nvSpPr>
        <p:spPr/>
        <p:txBody>
          <a:bodyPr/>
          <a:lstStyle/>
          <a:p>
            <a:r>
              <a:rPr lang="en-US" dirty="0"/>
              <a:t>A Simple Component</a:t>
            </a:r>
            <a:endParaRPr lang="en-VN" dirty="0"/>
          </a:p>
        </p:txBody>
      </p:sp>
      <p:sp>
        <p:nvSpPr>
          <p:cNvPr id="4" name="Slide Number Placeholder 3">
            <a:extLst>
              <a:ext uri="{FF2B5EF4-FFF2-40B4-BE49-F238E27FC236}">
                <a16:creationId xmlns:a16="http://schemas.microsoft.com/office/drawing/2014/main" id="{38872986-5D5C-DA42-94C2-C134D7A8A00A}"/>
              </a:ext>
            </a:extLst>
          </p:cNvPr>
          <p:cNvSpPr>
            <a:spLocks noGrp="1"/>
          </p:cNvSpPr>
          <p:nvPr>
            <p:ph type="sldNum" idx="12"/>
          </p:nvPr>
        </p:nvSpPr>
        <p:spPr/>
        <p:txBody>
          <a:bodyPr/>
          <a:lstStyle/>
          <a:p>
            <a:fld id="{00000000-1234-1234-1234-123412341234}" type="slidenum">
              <a:rPr lang="en-US" altLang="ja-JP" smtClean="0"/>
              <a:pPr/>
              <a:t>5</a:t>
            </a:fld>
            <a:endParaRPr lang="ja-JP" altLang="en-US"/>
          </a:p>
        </p:txBody>
      </p:sp>
      <p:pic>
        <p:nvPicPr>
          <p:cNvPr id="6" name="Component" descr="Component">
            <a:hlinkClick r:id="" action="ppaction://media"/>
            <a:extLst>
              <a:ext uri="{FF2B5EF4-FFF2-40B4-BE49-F238E27FC236}">
                <a16:creationId xmlns:a16="http://schemas.microsoft.com/office/drawing/2014/main" id="{899E12D1-3009-8740-88D0-682E601394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945" y="1791483"/>
            <a:ext cx="11153613" cy="5023484"/>
          </a:xfrm>
          <a:prstGeom prst="rect">
            <a:avLst/>
          </a:prstGeom>
        </p:spPr>
      </p:pic>
    </p:spTree>
    <p:extLst>
      <p:ext uri="{BB962C8B-B14F-4D97-AF65-F5344CB8AC3E}">
        <p14:creationId xmlns:p14="http://schemas.microsoft.com/office/powerpoint/2010/main" val="167469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D439-1123-BB46-923A-0A0F50AE7F4A}"/>
              </a:ext>
            </a:extLst>
          </p:cNvPr>
          <p:cNvSpPr>
            <a:spLocks noGrp="1"/>
          </p:cNvSpPr>
          <p:nvPr>
            <p:ph type="title"/>
          </p:nvPr>
        </p:nvSpPr>
        <p:spPr/>
        <p:txBody>
          <a:bodyPr/>
          <a:lstStyle/>
          <a:p>
            <a:r>
              <a:rPr lang="en-US" dirty="0"/>
              <a:t>A Stateful Component</a:t>
            </a:r>
            <a:endParaRPr lang="en-VN" dirty="0"/>
          </a:p>
        </p:txBody>
      </p:sp>
      <p:sp>
        <p:nvSpPr>
          <p:cNvPr id="3" name="Slide Number Placeholder 2">
            <a:extLst>
              <a:ext uri="{FF2B5EF4-FFF2-40B4-BE49-F238E27FC236}">
                <a16:creationId xmlns:a16="http://schemas.microsoft.com/office/drawing/2014/main" id="{2A252EC8-FDE3-9D40-AA89-545C40F6E4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4" name="StatefulComponent" descr="StatefulComponent">
            <a:hlinkClick r:id="" action="ppaction://media"/>
            <a:extLst>
              <a:ext uri="{FF2B5EF4-FFF2-40B4-BE49-F238E27FC236}">
                <a16:creationId xmlns:a16="http://schemas.microsoft.com/office/drawing/2014/main" id="{A4F3C917-015D-F14D-AA36-D5B34CD67A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372" y="1660277"/>
            <a:ext cx="10515601" cy="4945619"/>
          </a:xfrm>
          <a:prstGeom prst="rect">
            <a:avLst/>
          </a:prstGeom>
        </p:spPr>
      </p:pic>
    </p:spTree>
    <p:extLst>
      <p:ext uri="{BB962C8B-B14F-4D97-AF65-F5344CB8AC3E}">
        <p14:creationId xmlns:p14="http://schemas.microsoft.com/office/powerpoint/2010/main" val="7771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pplication" descr="Application">
            <a:hlinkClick r:id="" action="ppaction://media"/>
            <a:extLst>
              <a:ext uri="{FF2B5EF4-FFF2-40B4-BE49-F238E27FC236}">
                <a16:creationId xmlns:a16="http://schemas.microsoft.com/office/drawing/2014/main" id="{1A975C5D-E4AF-5C4A-B443-26B7BA9D84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460" y="1407679"/>
            <a:ext cx="11239315" cy="5313796"/>
          </a:xfrm>
          <a:prstGeom prst="rect">
            <a:avLst/>
          </a:prstGeom>
        </p:spPr>
      </p:pic>
      <p:sp>
        <p:nvSpPr>
          <p:cNvPr id="2" name="Title 1">
            <a:extLst>
              <a:ext uri="{FF2B5EF4-FFF2-40B4-BE49-F238E27FC236}">
                <a16:creationId xmlns:a16="http://schemas.microsoft.com/office/drawing/2014/main" id="{1C9DFE04-1F22-1448-B1C5-DC718DB8034B}"/>
              </a:ext>
            </a:extLst>
          </p:cNvPr>
          <p:cNvSpPr>
            <a:spLocks noGrp="1"/>
          </p:cNvSpPr>
          <p:nvPr>
            <p:ph type="title"/>
          </p:nvPr>
        </p:nvSpPr>
        <p:spPr/>
        <p:txBody>
          <a:bodyPr/>
          <a:lstStyle/>
          <a:p>
            <a:r>
              <a:rPr lang="en-US" dirty="0"/>
              <a:t>An Application</a:t>
            </a:r>
            <a:endParaRPr lang="en-VN" dirty="0"/>
          </a:p>
        </p:txBody>
      </p:sp>
      <p:sp>
        <p:nvSpPr>
          <p:cNvPr id="3" name="Slide Number Placeholder 2">
            <a:extLst>
              <a:ext uri="{FF2B5EF4-FFF2-40B4-BE49-F238E27FC236}">
                <a16:creationId xmlns:a16="http://schemas.microsoft.com/office/drawing/2014/main" id="{53C51D68-9937-464F-ABEC-61297378F3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Tree>
    <p:extLst>
      <p:ext uri="{BB962C8B-B14F-4D97-AF65-F5344CB8AC3E}">
        <p14:creationId xmlns:p14="http://schemas.microsoft.com/office/powerpoint/2010/main" val="60502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kdownEditor" descr="MarkdownEditor">
            <a:hlinkClick r:id="" action="ppaction://media"/>
            <a:extLst>
              <a:ext uri="{FF2B5EF4-FFF2-40B4-BE49-F238E27FC236}">
                <a16:creationId xmlns:a16="http://schemas.microsoft.com/office/drawing/2014/main" id="{21CEE379-A3F0-0C4A-B43C-8760C9CD45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8969" y="1456076"/>
            <a:ext cx="11195534" cy="5265399"/>
          </a:xfrm>
          <a:prstGeom prst="rect">
            <a:avLst/>
          </a:prstGeom>
        </p:spPr>
      </p:pic>
      <p:sp>
        <p:nvSpPr>
          <p:cNvPr id="2" name="Title 1">
            <a:extLst>
              <a:ext uri="{FF2B5EF4-FFF2-40B4-BE49-F238E27FC236}">
                <a16:creationId xmlns:a16="http://schemas.microsoft.com/office/drawing/2014/main" id="{0CA44B43-B04B-6B4D-9367-12B5507C2E33}"/>
              </a:ext>
            </a:extLst>
          </p:cNvPr>
          <p:cNvSpPr>
            <a:spLocks noGrp="1"/>
          </p:cNvSpPr>
          <p:nvPr>
            <p:ph type="title"/>
          </p:nvPr>
        </p:nvSpPr>
        <p:spPr/>
        <p:txBody>
          <a:bodyPr/>
          <a:lstStyle/>
          <a:p>
            <a:r>
              <a:rPr lang="en-US" dirty="0"/>
              <a:t>A Component Using External Plugins</a:t>
            </a:r>
            <a:endParaRPr lang="en-VN" dirty="0"/>
          </a:p>
        </p:txBody>
      </p:sp>
      <p:sp>
        <p:nvSpPr>
          <p:cNvPr id="3" name="Slide Number Placeholder 2">
            <a:extLst>
              <a:ext uri="{FF2B5EF4-FFF2-40B4-BE49-F238E27FC236}">
                <a16:creationId xmlns:a16="http://schemas.microsoft.com/office/drawing/2014/main" id="{0529287E-C5F7-F04B-BB09-5A3F4F70ACD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Tree>
    <p:extLst>
      <p:ext uri="{BB962C8B-B14F-4D97-AF65-F5344CB8AC3E}">
        <p14:creationId xmlns:p14="http://schemas.microsoft.com/office/powerpoint/2010/main" val="172598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4" y="1648850"/>
            <a:ext cx="9974599"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2000" dirty="0">
                <a:solidFill>
                  <a:schemeClr val="tx1"/>
                </a:solidFill>
              </a:rPr>
              <a:t>React website: </a:t>
            </a:r>
            <a:r>
              <a:rPr lang="en-US" sz="2000" dirty="0">
                <a:solidFill>
                  <a:schemeClr val="accent1">
                    <a:lumMod val="75000"/>
                  </a:schemeClr>
                </a:solidFill>
              </a:rPr>
              <a:t>https://</a:t>
            </a:r>
            <a:r>
              <a:rPr lang="en-US" sz="2000" dirty="0" err="1">
                <a:solidFill>
                  <a:schemeClr val="accent1">
                    <a:lumMod val="75000"/>
                  </a:schemeClr>
                </a:solidFill>
              </a:rPr>
              <a:t>reactjs.org</a:t>
            </a:r>
            <a:r>
              <a:rPr lang="en-US" sz="2000" dirty="0">
                <a:solidFill>
                  <a:schemeClr val="accent1">
                    <a:lumMod val="75000"/>
                  </a:schemeClr>
                </a:solidFill>
              </a:rPr>
              <a:t>/</a:t>
            </a: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Official Document: </a:t>
            </a:r>
            <a:r>
              <a:rPr lang="en-US" sz="2000" dirty="0">
                <a:solidFill>
                  <a:schemeClr val="accent1">
                    <a:lumMod val="75000"/>
                  </a:schemeClr>
                </a:solidFill>
                <a:ea typeface="Times New Roman"/>
                <a:cs typeface="Times New Roman"/>
                <a:sym typeface="Times New Roman"/>
                <a:hlinkClick r:id="rId3">
                  <a:extLst>
                    <a:ext uri="{A12FA001-AC4F-418D-AE19-62706E023703}">
                      <ahyp:hlinkClr xmlns:ahyp="http://schemas.microsoft.com/office/drawing/2018/hyperlinkcolor" val="tx"/>
                    </a:ext>
                  </a:extLst>
                </a:hlinkClick>
              </a:rPr>
              <a:t>https://reactjs.org/docs/getting-started.html</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Redux Official Document: </a:t>
            </a:r>
            <a:r>
              <a:rPr lang="en-US" sz="20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https://redux.js.org/introduction/getting-started</a:t>
            </a:r>
            <a:endParaRPr lang="en-US" sz="20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2000" dirty="0">
                <a:solidFill>
                  <a:schemeClr val="tx1"/>
                </a:solidFill>
                <a:ea typeface="Times New Roman"/>
                <a:cs typeface="Times New Roman"/>
                <a:sym typeface="Times New Roman"/>
              </a:rPr>
              <a:t>React Redux Official Document: </a:t>
            </a:r>
            <a:r>
              <a:rPr lang="en-US" sz="20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https://react-redux.js.org/introduction/quick-start</a:t>
            </a:r>
            <a:endParaRPr sz="20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Tree>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11251</TotalTime>
  <Words>503</Words>
  <Application>Microsoft Macintosh PowerPoint</Application>
  <PresentationFormat>Widescreen</PresentationFormat>
  <Paragraphs>59</Paragraphs>
  <Slides>9</Slides>
  <Notes>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Times New Roman</vt:lpstr>
      <vt:lpstr>cc_blue</vt:lpstr>
      <vt:lpstr>React JS</vt:lpstr>
      <vt:lpstr>Introduction</vt:lpstr>
      <vt:lpstr>PowerPoint Presentation</vt:lpstr>
      <vt:lpstr>PowerPoint Presentation</vt:lpstr>
      <vt:lpstr>A Simple Component</vt:lpstr>
      <vt:lpstr>A Stateful Component</vt:lpstr>
      <vt:lpstr>An Application</vt:lpstr>
      <vt:lpstr>A Component Using External Plugins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113</cp:revision>
  <cp:lastPrinted>2020-04-06T06:57:46Z</cp:lastPrinted>
  <dcterms:created xsi:type="dcterms:W3CDTF">2020-04-06T02:02:09Z</dcterms:created>
  <dcterms:modified xsi:type="dcterms:W3CDTF">2020-10-24T04:54:55Z</dcterms:modified>
</cp:coreProperties>
</file>